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37" r:id="rId3"/>
    <p:sldId id="361" r:id="rId4"/>
    <p:sldId id="338" r:id="rId5"/>
    <p:sldId id="336" r:id="rId6"/>
    <p:sldId id="259" r:id="rId7"/>
    <p:sldId id="283" r:id="rId8"/>
    <p:sldId id="341" r:id="rId9"/>
    <p:sldId id="364" r:id="rId10"/>
    <p:sldId id="289" r:id="rId11"/>
    <p:sldId id="288" r:id="rId12"/>
    <p:sldId id="260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360" r:id="rId21"/>
    <p:sldId id="262" r:id="rId22"/>
    <p:sldId id="349" r:id="rId23"/>
    <p:sldId id="263" r:id="rId24"/>
    <p:sldId id="279" r:id="rId25"/>
    <p:sldId id="257" r:id="rId26"/>
    <p:sldId id="265" r:id="rId27"/>
    <p:sldId id="275" r:id="rId28"/>
    <p:sldId id="269" r:id="rId29"/>
    <p:sldId id="366" r:id="rId30"/>
    <p:sldId id="340" r:id="rId31"/>
    <p:sldId id="274" r:id="rId32"/>
    <p:sldId id="276" r:id="rId33"/>
    <p:sldId id="348" r:id="rId34"/>
    <p:sldId id="273" r:id="rId35"/>
    <p:sldId id="339" r:id="rId36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AE690-844D-4A24-AC5D-7A375C415CE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296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216C1-A6F0-43A2-B84C-F7F831E94DD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9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90AF6-F2A3-4DAE-A8CC-5686C4D5C9D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198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F693B-84E2-4BEC-AE2A-AE3200BB73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00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2490D-2D0C-49CD-9FC3-47CC31C682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164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70E47-82E3-4E2C-B54B-E1DBA1A484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864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D1466-D4B8-429C-B138-71A5872343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300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0AF27-B0F7-491E-99B0-FE396FF691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632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43064-9327-46D8-AB7F-A12D3206B23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0F0A3-2499-40BC-815B-5176878E82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2052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B04DF-8C00-4AD6-B62A-B76F17BA674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673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400"/>
            </a:lvl1pPr>
          </a:lstStyle>
          <a:p>
            <a:pPr>
              <a:defRPr/>
            </a:pPr>
            <a:fld id="{96947628-FA40-4935-A704-E0F4AFE515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"/>
          <p:cNvSpPr txBox="1">
            <a:spLocks/>
          </p:cNvSpPr>
          <p:nvPr/>
        </p:nvSpPr>
        <p:spPr bwMode="auto">
          <a:xfrm>
            <a:off x="304800" y="914400"/>
            <a:ext cx="80010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4800" kern="0" dirty="0"/>
              <a:t>중간</a:t>
            </a:r>
            <a:r>
              <a:rPr lang="en-US" altLang="ko-KR" sz="4800" kern="0" dirty="0"/>
              <a:t>2</a:t>
            </a:r>
            <a:r>
              <a:rPr lang="ko-KR" altLang="en-US" sz="4800" kern="0" dirty="0"/>
              <a:t>차 발표 작성 방법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325" y="2316163"/>
            <a:ext cx="7727950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latin typeface="+mn-ea"/>
              </a:rPr>
              <a:t>(2021</a:t>
            </a:r>
            <a:r>
              <a:rPr lang="ko-KR" altLang="en-US" sz="3600" b="1" dirty="0">
                <a:latin typeface="+mn-ea"/>
              </a:rPr>
              <a:t>년 </a:t>
            </a:r>
            <a:r>
              <a:rPr lang="en-US" altLang="ko-KR" sz="3600" b="1" dirty="0">
                <a:latin typeface="+mn-ea"/>
              </a:rPr>
              <a:t>1</a:t>
            </a:r>
            <a:r>
              <a:rPr lang="ko-KR" altLang="en-US" sz="3600" b="1" dirty="0">
                <a:latin typeface="+mn-ea"/>
              </a:rPr>
              <a:t>학기</a:t>
            </a:r>
            <a:r>
              <a:rPr lang="en-US" altLang="ko-KR" sz="3600" b="1" dirty="0">
                <a:latin typeface="+mn-ea"/>
              </a:rPr>
              <a:t>)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205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76600"/>
            <a:ext cx="2243138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243367" cy="42243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170403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ko-KR"/>
              <a:t>2. </a:t>
            </a:r>
            <a:r>
              <a:rPr lang="ko-KR" altLang="en-US"/>
              <a:t>진행 상황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800"/>
              <a:t>시스템 전체 및 지난 번 발표 이후의 진행 상황</a:t>
            </a:r>
          </a:p>
          <a:p>
            <a:pPr eaLnBrk="1" hangingPunct="1"/>
            <a:r>
              <a:rPr lang="ko-KR" altLang="en-US" sz="2800"/>
              <a:t>조원별 업무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8255362" cy="38433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866658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164143" cy="44908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360460" cy="46928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8673408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57689" cy="46434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489088" cy="4162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0600" y="1219200"/>
            <a:ext cx="7391400" cy="5513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 dirty="0">
                <a:solidFill>
                  <a:srgbClr val="000099"/>
                </a:solidFill>
              </a:rPr>
              <a:t>중간 발표</a:t>
            </a:r>
            <a:r>
              <a:rPr lang="en-US" altLang="ko-KR" sz="2000" b="1" kern="0" dirty="0">
                <a:solidFill>
                  <a:srgbClr val="000099"/>
                </a:solidFill>
              </a:rPr>
              <a:t>(2</a:t>
            </a:r>
            <a:r>
              <a:rPr lang="ko-KR" altLang="en-US" sz="2000" b="1" kern="0" dirty="0">
                <a:solidFill>
                  <a:srgbClr val="000099"/>
                </a:solidFill>
              </a:rPr>
              <a:t>차</a:t>
            </a:r>
            <a:r>
              <a:rPr lang="en-US" altLang="ko-KR" sz="2000" b="1" kern="0" dirty="0">
                <a:solidFill>
                  <a:srgbClr val="000099"/>
                </a:solidFill>
              </a:rPr>
              <a:t>)</a:t>
            </a:r>
            <a:r>
              <a:rPr lang="ko-KR" altLang="en-US" sz="2000" b="1" kern="0" dirty="0">
                <a:solidFill>
                  <a:srgbClr val="000099"/>
                </a:solidFill>
              </a:rPr>
              <a:t> </a:t>
            </a:r>
            <a:r>
              <a:rPr lang="en-US" altLang="ko-KR" sz="2000" b="1" kern="0" dirty="0">
                <a:solidFill>
                  <a:srgbClr val="000000"/>
                </a:solidFill>
              </a:rPr>
              <a:t>; </a:t>
            </a:r>
            <a:r>
              <a:rPr lang="ko-KR" altLang="en-US" sz="2000" b="1" kern="0" dirty="0">
                <a:solidFill>
                  <a:srgbClr val="000000"/>
                </a:solidFill>
              </a:rPr>
              <a:t>제작 결과 발표</a:t>
            </a:r>
            <a:r>
              <a:rPr lang="en-US" altLang="ko-KR" sz="2000" b="1" kern="0" dirty="0">
                <a:solidFill>
                  <a:srgbClr val="000000"/>
                </a:solidFill>
              </a:rPr>
              <a:t>, </a:t>
            </a:r>
            <a:r>
              <a:rPr lang="ko-KR" altLang="en-US" sz="2000" b="1" kern="0" dirty="0">
                <a:solidFill>
                  <a:srgbClr val="000000"/>
                </a:solidFill>
              </a:rPr>
              <a:t>동영상 동작 시연</a:t>
            </a:r>
            <a:endParaRPr lang="en-US" altLang="ko-KR" sz="2000" b="1" kern="0" dirty="0">
              <a:solidFill>
                <a:srgbClr val="00000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48C5C7B7-1D75-43BF-A75F-073E794D37D6}"/>
              </a:ext>
            </a:extLst>
          </p:cNvPr>
          <p:cNvSpPr txBox="1">
            <a:spLocks/>
          </p:cNvSpPr>
          <p:nvPr/>
        </p:nvSpPr>
        <p:spPr bwMode="auto">
          <a:xfrm>
            <a:off x="1295400" y="2133600"/>
            <a:ext cx="6781800" cy="335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kern="0" dirty="0">
                <a:solidFill>
                  <a:srgbClr val="000000"/>
                </a:solidFill>
              </a:rPr>
              <a:t>(3) </a:t>
            </a:r>
            <a:r>
              <a:rPr lang="ko-KR" altLang="en-US" sz="2000" b="1" kern="0" dirty="0">
                <a:solidFill>
                  <a:srgbClr val="000000"/>
                </a:solidFill>
              </a:rPr>
              <a:t>중간발표</a:t>
            </a:r>
            <a:r>
              <a:rPr lang="en-US" altLang="ko-KR" sz="2000" b="1" kern="0" dirty="0">
                <a:solidFill>
                  <a:srgbClr val="000000"/>
                </a:solidFill>
              </a:rPr>
              <a:t>(2</a:t>
            </a:r>
            <a:r>
              <a:rPr lang="ko-KR" altLang="en-US" sz="2000" b="1" kern="0" dirty="0">
                <a:solidFill>
                  <a:srgbClr val="000000"/>
                </a:solidFill>
              </a:rPr>
              <a:t>차</a:t>
            </a:r>
            <a:r>
              <a:rPr lang="en-US" altLang="ko-KR" sz="2000" b="1" kern="0" dirty="0">
                <a:solidFill>
                  <a:srgbClr val="000000"/>
                </a:solidFill>
              </a:rPr>
              <a:t>)</a:t>
            </a:r>
            <a:r>
              <a:rPr lang="ko-KR" altLang="en-US" sz="2000" b="1" kern="0" dirty="0">
                <a:solidFill>
                  <a:srgbClr val="000000"/>
                </a:solidFill>
              </a:rPr>
              <a:t> 자료 </a:t>
            </a:r>
            <a:r>
              <a:rPr lang="en-US" altLang="ko-KR" sz="2000" b="1" kern="0" dirty="0">
                <a:solidFill>
                  <a:srgbClr val="000000"/>
                </a:solidFill>
              </a:rPr>
              <a:t>(</a:t>
            </a:r>
            <a:r>
              <a:rPr lang="en-US" altLang="ko-KR" sz="2000" b="1" kern="0" dirty="0" err="1">
                <a:solidFill>
                  <a:srgbClr val="000000"/>
                </a:solidFill>
              </a:rPr>
              <a:t>Powerpoint</a:t>
            </a:r>
            <a:r>
              <a:rPr lang="en-US" altLang="ko-KR" sz="2000" b="1" kern="0" dirty="0">
                <a:solidFill>
                  <a:srgbClr val="000000"/>
                </a:solidFill>
              </a:rPr>
              <a:t> File) </a:t>
            </a:r>
          </a:p>
          <a:p>
            <a:pPr algn="l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b="1" kern="0" dirty="0">
                <a:solidFill>
                  <a:srgbClr val="000000"/>
                </a:solidFill>
              </a:rPr>
              <a:t> </a:t>
            </a:r>
            <a:r>
              <a:rPr lang="en-US" altLang="ko-KR" sz="2000" b="1" kern="0" dirty="0">
                <a:solidFill>
                  <a:srgbClr val="000000"/>
                </a:solidFill>
              </a:rPr>
              <a:t>L</a:t>
            </a:r>
            <a:r>
              <a:rPr lang="en-US" altLang="ko-KR" sz="2000" b="1" dirty="0"/>
              <a:t>MS</a:t>
            </a:r>
            <a:r>
              <a:rPr lang="ko-KR" altLang="en-US" sz="2000" b="1" dirty="0"/>
              <a:t>에 발표자료 파일 및 발표자료 녹화 파일 올리기</a:t>
            </a: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kern="0" dirty="0">
                <a:solidFill>
                  <a:srgbClr val="000000"/>
                </a:solidFill>
              </a:rPr>
              <a:t>       (</a:t>
            </a:r>
            <a:r>
              <a:rPr lang="ko-KR" altLang="en-US" sz="2000" b="1" kern="0" dirty="0">
                <a:solidFill>
                  <a:srgbClr val="000000"/>
                </a:solidFill>
              </a:rPr>
              <a:t>중간</a:t>
            </a:r>
            <a:r>
              <a:rPr lang="en-US" altLang="ko-KR" sz="2000" b="1" kern="0" dirty="0">
                <a:solidFill>
                  <a:srgbClr val="000000"/>
                </a:solidFill>
              </a:rPr>
              <a:t> </a:t>
            </a:r>
            <a:r>
              <a:rPr lang="ko-KR" altLang="en-US" sz="2000" b="1" kern="0" dirty="0">
                <a:solidFill>
                  <a:srgbClr val="000000"/>
                </a:solidFill>
              </a:rPr>
              <a:t>발표</a:t>
            </a:r>
            <a:r>
              <a:rPr lang="en-US" altLang="ko-KR" sz="2000" b="1" kern="0" dirty="0">
                <a:solidFill>
                  <a:srgbClr val="000000"/>
                </a:solidFill>
              </a:rPr>
              <a:t>(2</a:t>
            </a:r>
            <a:r>
              <a:rPr lang="ko-KR" altLang="en-US" sz="2000" b="1" kern="0" dirty="0">
                <a:solidFill>
                  <a:srgbClr val="000000"/>
                </a:solidFill>
              </a:rPr>
              <a:t>차</a:t>
            </a:r>
            <a:r>
              <a:rPr lang="en-US" altLang="ko-KR" sz="2000" b="1" kern="0" dirty="0">
                <a:solidFill>
                  <a:srgbClr val="000000"/>
                </a:solidFill>
              </a:rPr>
              <a:t>)</a:t>
            </a:r>
            <a:r>
              <a:rPr lang="ko-KR" altLang="en-US" sz="2000" b="1" kern="0" dirty="0">
                <a:solidFill>
                  <a:srgbClr val="000000"/>
                </a:solidFill>
              </a:rPr>
              <a:t> 당일까지 </a:t>
            </a:r>
            <a:r>
              <a:rPr lang="en-US" altLang="ko-KR" sz="2000" b="1" kern="0" dirty="0">
                <a:solidFill>
                  <a:srgbClr val="000000"/>
                </a:solidFill>
              </a:rPr>
              <a:t>: 4</a:t>
            </a:r>
            <a:r>
              <a:rPr lang="ko-KR" altLang="en-US" sz="2000" b="1" kern="0" dirty="0">
                <a:solidFill>
                  <a:srgbClr val="000000"/>
                </a:solidFill>
              </a:rPr>
              <a:t>월 </a:t>
            </a:r>
            <a:r>
              <a:rPr lang="en-US" altLang="ko-KR" sz="2000" b="1" kern="0" dirty="0">
                <a:solidFill>
                  <a:srgbClr val="000000"/>
                </a:solidFill>
              </a:rPr>
              <a:t>30</a:t>
            </a:r>
            <a:r>
              <a:rPr lang="ko-KR" altLang="en-US" sz="2000" b="1" kern="0" dirty="0">
                <a:solidFill>
                  <a:srgbClr val="000000"/>
                </a:solidFill>
              </a:rPr>
              <a:t>일</a:t>
            </a:r>
            <a:r>
              <a:rPr lang="en-US" altLang="ko-KR" sz="2000" b="1" kern="0" dirty="0">
                <a:solidFill>
                  <a:srgbClr val="000000"/>
                </a:solidFill>
              </a:rPr>
              <a:t>(</a:t>
            </a:r>
            <a:r>
              <a:rPr lang="ko-KR" altLang="en-US" sz="2000" b="1" kern="0" dirty="0">
                <a:solidFill>
                  <a:srgbClr val="000000"/>
                </a:solidFill>
              </a:rPr>
              <a:t>금</a:t>
            </a:r>
            <a:r>
              <a:rPr lang="en-US" altLang="ko-KR" sz="2000" b="1" kern="0" dirty="0">
                <a:solidFill>
                  <a:srgbClr val="000000"/>
                </a:solidFill>
              </a:rPr>
              <a:t>)) </a:t>
            </a:r>
            <a:endParaRPr lang="en-US" altLang="ko-KR" sz="2000" b="1" kern="0" dirty="0" smtClean="0">
              <a:solidFill>
                <a:srgbClr val="000000"/>
              </a:solidFill>
            </a:endParaRPr>
          </a:p>
          <a:p>
            <a:r>
              <a:rPr lang="ko-KR" altLang="en-US" sz="2000" b="1" kern="0" dirty="0" smtClean="0">
                <a:solidFill>
                  <a:srgbClr val="000000"/>
                </a:solidFill>
              </a:rPr>
              <a:t> </a:t>
            </a:r>
            <a:endParaRPr lang="en-US" altLang="ko-KR" sz="2000" dirty="0" smtClean="0"/>
          </a:p>
          <a:p>
            <a:pPr algn="l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 smtClean="0"/>
              <a:t>금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중간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차</a:t>
            </a:r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pptx</a:t>
            </a:r>
            <a:r>
              <a:rPr lang="en-US" altLang="ko-KR" sz="2000" dirty="0" smtClean="0"/>
              <a:t> </a:t>
            </a:r>
          </a:p>
          <a:p>
            <a:pPr algn="l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</a:rPr>
              <a:t>금</a:t>
            </a:r>
            <a:r>
              <a:rPr lang="en-US" altLang="ko-KR" sz="2000" kern="0" dirty="0">
                <a:solidFill>
                  <a:srgbClr val="000000"/>
                </a:solidFill>
              </a:rPr>
              <a:t>3</a:t>
            </a:r>
            <a:r>
              <a:rPr lang="ko-KR" altLang="en-US" sz="2000" kern="0" dirty="0">
                <a:solidFill>
                  <a:srgbClr val="000000"/>
                </a:solidFill>
              </a:rPr>
              <a:t>중간</a:t>
            </a:r>
            <a:r>
              <a:rPr lang="en-US" altLang="ko-KR" sz="2000" kern="0" dirty="0">
                <a:solidFill>
                  <a:srgbClr val="000000"/>
                </a:solidFill>
              </a:rPr>
              <a:t>2</a:t>
            </a:r>
            <a:r>
              <a:rPr lang="ko-KR" altLang="en-US" sz="2000" kern="0" dirty="0">
                <a:solidFill>
                  <a:srgbClr val="000000"/>
                </a:solidFill>
              </a:rPr>
              <a:t>차</a:t>
            </a:r>
            <a:r>
              <a:rPr lang="en-US" altLang="ko-KR" sz="2000" kern="0" dirty="0">
                <a:solidFill>
                  <a:srgbClr val="000000"/>
                </a:solidFill>
              </a:rPr>
              <a:t>(</a:t>
            </a:r>
            <a:r>
              <a:rPr lang="ko-KR" altLang="en-US" sz="2000" kern="0" dirty="0">
                <a:solidFill>
                  <a:srgbClr val="000000"/>
                </a:solidFill>
              </a:rPr>
              <a:t>발표오디오</a:t>
            </a:r>
            <a:r>
              <a:rPr lang="en-US" altLang="ko-KR" sz="2000" kern="0" dirty="0">
                <a:solidFill>
                  <a:srgbClr val="000000"/>
                </a:solidFill>
              </a:rPr>
              <a:t>).</a:t>
            </a:r>
            <a:r>
              <a:rPr lang="en-US" altLang="ko-KR" sz="2000" kern="0" dirty="0" err="1">
                <a:solidFill>
                  <a:srgbClr val="000000"/>
                </a:solidFill>
              </a:rPr>
              <a:t>pptx</a:t>
            </a:r>
            <a:endParaRPr lang="en-US" altLang="ko-KR" sz="2000" kern="0" dirty="0">
              <a:solidFill>
                <a:srgbClr val="000000"/>
              </a:solidFill>
            </a:endParaRPr>
          </a:p>
          <a:p>
            <a:pPr algn="l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000" b="1" kern="0" dirty="0">
              <a:solidFill>
                <a:srgbClr val="000000"/>
              </a:solidFill>
            </a:endParaRP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 b="1" kern="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금10조 자동분리수거 시스템 최종 시연 영상">
            <a:hlinkClick r:id="" action="ppaction://media"/>
            <a:extLst>
              <a:ext uri="{FF2B5EF4-FFF2-40B4-BE49-F238E27FC236}">
                <a16:creationId xmlns:a16="http://schemas.microsoft.com/office/drawing/2014/main" xmlns="" id="{0C1BBA3E-0CF8-4AE3-BE34-B7BCD42148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60020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ko-KR"/>
              <a:t>3. </a:t>
            </a:r>
            <a:r>
              <a:rPr lang="ko-KR" altLang="en-US"/>
              <a:t>일정 계획</a:t>
            </a:r>
            <a:r>
              <a:rPr lang="ko-KR" altLang="en-US" sz="4800"/>
              <a:t>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추후 일정 계획을 주 단위로 제시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33475"/>
            <a:ext cx="84963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29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4. </a:t>
            </a:r>
            <a:r>
              <a:rPr lang="ko-KR" altLang="en-US"/>
              <a:t>예산안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수정된 예산안 제시</a:t>
            </a:r>
            <a:r>
              <a:rPr lang="en-US" altLang="ko-KR"/>
              <a:t>, </a:t>
            </a:r>
            <a:r>
              <a:rPr lang="ko-KR" altLang="en-US"/>
              <a:t>진행된 예산 상황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279012" cy="43386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39763"/>
          </a:xfrm>
        </p:spPr>
        <p:txBody>
          <a:bodyPr/>
          <a:lstStyle/>
          <a:p>
            <a:pPr eaLnBrk="1" hangingPunct="1"/>
            <a:r>
              <a:rPr lang="en-US" altLang="ko-KR"/>
              <a:t>5. </a:t>
            </a:r>
            <a:r>
              <a:rPr lang="ko-KR" altLang="en-US"/>
              <a:t>참고문헌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ko-KR"/>
              <a:t>[1] (</a:t>
            </a:r>
            <a:r>
              <a:rPr lang="ko-KR" altLang="en-US"/>
              <a:t>이 곳에 나열한 참고자료는 반드시 본문에 인용된 것이어야 함</a:t>
            </a:r>
            <a:r>
              <a:rPr lang="en-US" altLang="ko-KR"/>
              <a:t>)</a:t>
            </a:r>
          </a:p>
          <a:p>
            <a:pPr eaLnBrk="1" hangingPunct="1">
              <a:buFontTx/>
              <a:buNone/>
            </a:pPr>
            <a:r>
              <a:rPr lang="en-US" altLang="ko-KR"/>
              <a:t>[2]</a:t>
            </a:r>
          </a:p>
          <a:p>
            <a:pPr eaLnBrk="1" hangingPunct="1">
              <a:buFontTx/>
              <a:buNone/>
            </a:pPr>
            <a:r>
              <a:rPr lang="en-US" altLang="ko-KR"/>
              <a:t>[3]</a:t>
            </a:r>
          </a:p>
          <a:p>
            <a:pPr eaLnBrk="1" hangingPunct="1">
              <a:buFontTx/>
              <a:buNone/>
            </a:pPr>
            <a:endParaRPr lang="en-US" altLang="ko-K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실물 제시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400" dirty="0"/>
              <a:t>사진 또는 동영상 제시 </a:t>
            </a:r>
            <a:r>
              <a:rPr lang="en-US" altLang="ko-KR" sz="2400" dirty="0"/>
              <a:t>(</a:t>
            </a:r>
            <a:r>
              <a:rPr lang="ko-KR" altLang="en-US" sz="2400" dirty="0"/>
              <a:t>부품</a:t>
            </a:r>
            <a:r>
              <a:rPr lang="en-US" altLang="ko-KR" sz="2400" dirty="0"/>
              <a:t>, </a:t>
            </a:r>
            <a:r>
              <a:rPr lang="ko-KR" altLang="en-US" sz="2400" dirty="0"/>
              <a:t>실험</a:t>
            </a:r>
            <a:r>
              <a:rPr lang="en-US" altLang="ko-KR" sz="2400" dirty="0"/>
              <a:t>, </a:t>
            </a:r>
            <a:r>
              <a:rPr lang="ko-KR" altLang="en-US" sz="2400" dirty="0"/>
              <a:t>제작 등</a:t>
            </a:r>
            <a:r>
              <a:rPr lang="en-US" altLang="ko-KR" sz="2400" dirty="0"/>
              <a:t>) </a:t>
            </a:r>
          </a:p>
          <a:p>
            <a:pPr eaLnBrk="1" hangingPunct="1"/>
            <a:r>
              <a:rPr lang="ko-KR" altLang="en-US" sz="2400" dirty="0"/>
              <a:t>구입 부품</a:t>
            </a:r>
            <a:r>
              <a:rPr lang="en-US" altLang="ko-KR" sz="2400" dirty="0"/>
              <a:t>,  </a:t>
            </a:r>
            <a:r>
              <a:rPr lang="ko-KR" altLang="en-US" sz="2400" dirty="0" err="1"/>
              <a:t>실험중</a:t>
            </a:r>
            <a:r>
              <a:rPr lang="ko-KR" altLang="en-US" sz="2400" dirty="0"/>
              <a:t> 또는 제작중인 실물을 지참하여 제시할 것</a:t>
            </a:r>
            <a:r>
              <a:rPr lang="en-US" altLang="ko-KR" sz="2400" dirty="0"/>
              <a:t>.</a:t>
            </a:r>
          </a:p>
          <a:p>
            <a:pPr eaLnBrk="1" hangingPunct="1"/>
            <a:endParaRPr lang="en-US" altLang="ko-KR" sz="2400" dirty="0"/>
          </a:p>
          <a:p>
            <a:pPr eaLnBrk="1" hangingPunct="1"/>
            <a:r>
              <a:rPr lang="en-US" altLang="ko-KR" sz="2400" dirty="0"/>
              <a:t>(1). </a:t>
            </a:r>
            <a:r>
              <a:rPr lang="ko-KR" altLang="en-US" sz="2400" dirty="0"/>
              <a:t>작품이 진행되는 과정을 사진들로 자세히 제시</a:t>
            </a:r>
            <a:endParaRPr lang="en-US" altLang="ko-KR" sz="2400" dirty="0"/>
          </a:p>
          <a:p>
            <a:pPr eaLnBrk="1" hangingPunct="1"/>
            <a:r>
              <a:rPr lang="en-US" altLang="ko-KR" sz="2400" dirty="0"/>
              <a:t>(2). </a:t>
            </a:r>
            <a:r>
              <a:rPr lang="ko-KR" altLang="en-US" sz="2400" dirty="0"/>
              <a:t>작품을 제작하는 팀원들 사진들 제시</a:t>
            </a:r>
            <a:endParaRPr lang="en-US" altLang="ko-KR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직사각형 4"/>
          <p:cNvSpPr>
            <a:spLocks noChangeArrowheads="1"/>
          </p:cNvSpPr>
          <p:nvPr/>
        </p:nvSpPr>
        <p:spPr bwMode="auto">
          <a:xfrm>
            <a:off x="228600" y="457200"/>
            <a:ext cx="853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ko-KR" sz="2400" b="1"/>
              <a:t>(1). </a:t>
            </a:r>
            <a:r>
              <a:rPr lang="ko-KR" altLang="en-US" sz="2400" b="1"/>
              <a:t>작품이 진행되는 과정을 사진들로 자세히 제시 </a:t>
            </a:r>
            <a:endParaRPr lang="en-US" altLang="ko-KR" sz="2400" b="1"/>
          </a:p>
        </p:txBody>
      </p:sp>
      <p:pic>
        <p:nvPicPr>
          <p:cNvPr id="2867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524000"/>
            <a:ext cx="8545513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user\Desktop\KakaoTalk_20191031_2254576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71700"/>
            <a:ext cx="42164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 descr="C:\Users\user\Desktop\KakaoTalk_20191031_2254547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09800"/>
            <a:ext cx="37671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C6E080-1F4F-48A4-A606-938A573F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7633278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9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CAF2D98-123F-4890-9A86-DA32C597D9CC}"/>
              </a:ext>
            </a:extLst>
          </p:cNvPr>
          <p:cNvSpPr/>
          <p:nvPr/>
        </p:nvSpPr>
        <p:spPr>
          <a:xfrm>
            <a:off x="304800" y="914400"/>
            <a:ext cx="8763000" cy="4460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중간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차 </a:t>
            </a:r>
          </a:p>
          <a:p>
            <a:pPr marL="285750" indent="-28575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시연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모든 기능이 구현 되어 무난히 작동 되는가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</a:p>
          <a:p>
            <a:pPr marL="285750" indent="-28575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최종</a:t>
            </a: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안정적인 동작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반복적인 실행에도 안정적으로 작동 되는가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고도화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기존의 선행 문헌과 비교하여 충분히 고도화 되었는가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성능 시험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기존의 선행 문헌과 비교하여 장점이 실험으로 충분히 검증 되었는가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사용자 편의성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처음 사용하는 사람도 쉽게 사용할 수 있는가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작품의 외적 완성도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작품의 외적 완성도가 높은가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129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16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1905000"/>
            <a:ext cx="4368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직사각형 4"/>
          <p:cNvSpPr>
            <a:spLocks noChangeArrowheads="1"/>
          </p:cNvSpPr>
          <p:nvPr/>
        </p:nvSpPr>
        <p:spPr bwMode="auto">
          <a:xfrm>
            <a:off x="685800" y="533400"/>
            <a:ext cx="723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ko-KR" sz="2400" b="1" dirty="0"/>
              <a:t>(2). </a:t>
            </a:r>
            <a:r>
              <a:rPr lang="ko-KR" altLang="en-US" sz="2400" b="1" dirty="0"/>
              <a:t>작품을 제작하는 팀원들 사진들 제시 </a:t>
            </a:r>
            <a:endParaRPr lang="en-US" altLang="ko-KR" sz="2400" b="1" dirty="0"/>
          </a:p>
        </p:txBody>
      </p:sp>
      <p:pic>
        <p:nvPicPr>
          <p:cNvPr id="34819" name="Picture 2" descr="C:\Users\user\Desktop\KakaoTalk_20191031_22582017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40592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3" descr="C:\Users\user\Desktop\KakaoTalk_20191031_2254531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71600"/>
            <a:ext cx="446881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 descr="C:\Users\user\Desktop\KakaoTalk_20191031_2255020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0"/>
            <a:ext cx="49926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5495925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33400" y="1447800"/>
            <a:ext cx="7805420" cy="3712845"/>
            <a:chOff x="1172845" y="1436370"/>
            <a:chExt cx="9862820" cy="4627245"/>
          </a:xfrm>
        </p:grpSpPr>
        <p:pic>
          <p:nvPicPr>
            <p:cNvPr id="11" name="그림 10" descr="C:/Users/plus0802/AppData/Roaming/PolarisOffice/ETemp/19256_22692696/fImage15160415726638.jpe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14095" y="1595120"/>
              <a:ext cx="2726690" cy="2409190"/>
            </a:xfrm>
            <a:prstGeom prst="rect">
              <a:avLst/>
            </a:prstGeom>
            <a:noFill/>
          </p:spPr>
        </p:pic>
        <p:pic>
          <p:nvPicPr>
            <p:cNvPr id="12" name="그림 11" descr="C:/Users/plus0802/AppData/Roaming/PolarisOffice/ETemp/19256_22692696/fImage10651515734270.jpe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667000" y="3503295"/>
              <a:ext cx="2560320" cy="2560320"/>
            </a:xfrm>
            <a:prstGeom prst="rect">
              <a:avLst/>
            </a:prstGeom>
            <a:noFill/>
          </p:spPr>
        </p:pic>
        <p:pic>
          <p:nvPicPr>
            <p:cNvPr id="13" name="그림 12" descr="C:/Users/plus0802/AppData/Roaming/PolarisOffice/ETemp/19256_22692696/fImage10468715746277.jpe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4582795" y="1373505"/>
              <a:ext cx="2639060" cy="2939415"/>
            </a:xfrm>
            <a:prstGeom prst="rect">
              <a:avLst/>
            </a:prstGeom>
            <a:noFill/>
          </p:spPr>
        </p:pic>
        <p:pic>
          <p:nvPicPr>
            <p:cNvPr id="14" name="그림 13" descr="C:/Users/plus0802/AppData/Roaming/PolarisOffice/ETemp/19256_22692696/fImage11552315753530.jpe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365875" y="3503295"/>
              <a:ext cx="2560320" cy="2560320"/>
            </a:xfrm>
            <a:prstGeom prst="rect">
              <a:avLst/>
            </a:prstGeom>
            <a:noFill/>
          </p:spPr>
        </p:pic>
        <p:pic>
          <p:nvPicPr>
            <p:cNvPr id="15" name="그림 14" descr="C:/Users/plus0802/AppData/Roaming/PolarisOffice/ETemp/19256_22692696/fImage15172215761620.jpe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83220" y="1436370"/>
              <a:ext cx="3052445" cy="272669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72707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8778339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3"/>
          <p:cNvSpPr txBox="1">
            <a:spLocks/>
          </p:cNvSpPr>
          <p:nvPr/>
        </p:nvSpPr>
        <p:spPr bwMode="auto">
          <a:xfrm>
            <a:off x="838200" y="2590800"/>
            <a:ext cx="693102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9329" tIns="59665" rIns="119329" bIns="59665" anchor="ctr"/>
          <a:lstStyle>
            <a:lvl1pPr defTabSz="97155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715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7155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715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7155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715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715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715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715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6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60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2"/>
          <p:cNvSpPr>
            <a:spLocks noGrp="1"/>
          </p:cNvSpPr>
          <p:nvPr>
            <p:ph sz="quarter" idx="11"/>
          </p:nvPr>
        </p:nvSpPr>
        <p:spPr>
          <a:xfrm>
            <a:off x="914400" y="762000"/>
            <a:ext cx="6938963" cy="4792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ko-KR" sz="1600" dirty="0"/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ko-KR" altLang="en-US" sz="4000" dirty="0"/>
              <a:t>선배들의 사례를 활용한 </a:t>
            </a:r>
            <a:endParaRPr lang="en-US" altLang="ko-KR" sz="4000" dirty="0"/>
          </a:p>
          <a:p>
            <a:pPr>
              <a:defRPr/>
            </a:pPr>
            <a:r>
              <a:rPr lang="ko-KR" altLang="en-US" sz="4000" dirty="0"/>
              <a:t>중간 </a:t>
            </a:r>
            <a:r>
              <a:rPr lang="en-US" altLang="ko-KR" sz="4000" dirty="0"/>
              <a:t>2</a:t>
            </a:r>
            <a:r>
              <a:rPr lang="ko-KR" altLang="en-US" sz="4000" dirty="0"/>
              <a:t>차 작성에 대한 안내</a:t>
            </a:r>
          </a:p>
        </p:txBody>
      </p:sp>
      <p:pic>
        <p:nvPicPr>
          <p:cNvPr id="4099" name="_x204724944" descr="EMB00000a8814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05200"/>
            <a:ext cx="1766888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838200"/>
            <a:ext cx="8229600" cy="563563"/>
          </a:xfrm>
        </p:spPr>
        <p:txBody>
          <a:bodyPr/>
          <a:lstStyle/>
          <a:p>
            <a:pPr eaLnBrk="1" hangingPunct="1"/>
            <a:r>
              <a:rPr lang="en-US" altLang="ko-KR" sz="3600"/>
              <a:t>Touch Panel</a:t>
            </a:r>
            <a:r>
              <a:rPr lang="ko-KR" altLang="en-US" sz="3600"/>
              <a:t>과 </a:t>
            </a:r>
            <a:r>
              <a:rPr lang="en-US" altLang="ko-KR" sz="3600"/>
              <a:t>Bluetooth</a:t>
            </a:r>
            <a:r>
              <a:rPr lang="ko-KR" altLang="en-US" sz="3600"/>
              <a:t>를 이용한 </a:t>
            </a:r>
            <a:br>
              <a:rPr lang="ko-KR" altLang="en-US" sz="3600"/>
            </a:br>
            <a:r>
              <a:rPr lang="ko-KR" altLang="en-US" sz="3600"/>
              <a:t>전광판 제어 시스템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457200" y="16764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en-US" altLang="ko-KR" sz="2800" kern="0" dirty="0"/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ko-KR" altLang="en-US" sz="2800" kern="0" dirty="0"/>
              <a:t>중간</a:t>
            </a:r>
            <a:r>
              <a:rPr lang="en-US" altLang="ko-KR" sz="2800" kern="0" dirty="0"/>
              <a:t>2</a:t>
            </a:r>
            <a:r>
              <a:rPr lang="ko-KR" altLang="en-US" sz="2800" kern="0" dirty="0"/>
              <a:t>차 발표</a:t>
            </a: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ko-KR" altLang="en-US" sz="2800" kern="0" dirty="0"/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ko-KR" sz="2800" kern="0" dirty="0"/>
              <a:t>2020. 4. 30</a:t>
            </a: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en-US" altLang="ko-KR" sz="2800" kern="0" dirty="0"/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ko-KR" sz="2800" kern="0" dirty="0"/>
              <a:t>1</a:t>
            </a:r>
            <a:r>
              <a:rPr lang="ko-KR" altLang="en-US" sz="2800" kern="0" dirty="0"/>
              <a:t>조</a:t>
            </a:r>
            <a:endParaRPr lang="en-US" altLang="ko-KR" sz="2800" kern="0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ko-KR" altLang="en-US" sz="2400" kern="0" dirty="0"/>
              <a:t>                         학번               성명 </a:t>
            </a:r>
          </a:p>
          <a:p>
            <a:pPr>
              <a:buFontTx/>
              <a:buNone/>
              <a:defRPr/>
            </a:pPr>
            <a:r>
              <a:rPr lang="en-US" altLang="ko-KR" sz="2400" kern="0" dirty="0"/>
              <a:t>                         </a:t>
            </a:r>
            <a:r>
              <a:rPr lang="ko-KR" altLang="en-US" sz="2400" kern="0" dirty="0"/>
              <a:t>학번               성명 </a:t>
            </a:r>
            <a:endParaRPr lang="en-US" altLang="ko-KR" sz="2400" kern="0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ko-KR" altLang="en-US" sz="2400" kern="0" dirty="0"/>
              <a:t>                         학번               성명 </a:t>
            </a:r>
          </a:p>
          <a:p>
            <a:pPr>
              <a:buFontTx/>
              <a:buNone/>
              <a:defRPr/>
            </a:pPr>
            <a:r>
              <a:rPr lang="en-US" altLang="ko-KR" sz="2400" kern="0" dirty="0"/>
              <a:t>                         </a:t>
            </a:r>
            <a:r>
              <a:rPr lang="ko-KR" altLang="en-US" sz="2400" kern="0" dirty="0"/>
              <a:t>학번               성명 </a:t>
            </a:r>
          </a:p>
          <a:p>
            <a:pPr>
              <a:buFontTx/>
              <a:buNone/>
              <a:defRPr/>
            </a:pPr>
            <a:endParaRPr lang="ko-KR" altLang="en-US" sz="2400" kern="0" dirty="0"/>
          </a:p>
          <a:p>
            <a:pPr>
              <a:buFontTx/>
              <a:buNone/>
              <a:defRPr/>
            </a:pPr>
            <a:endParaRPr lang="en-US" altLang="ko-KR" sz="2800" kern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과제 내용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ko-KR" altLang="en-US" sz="2800"/>
              <a:t>전체 회로도 제시 및 과제 내용 간략 설명</a:t>
            </a:r>
          </a:p>
          <a:p>
            <a:pPr marL="609600" indent="-609600" eaLnBrk="1" hangingPunct="1">
              <a:buFontTx/>
              <a:buNone/>
            </a:pPr>
            <a:endParaRPr lang="ko-KR" altLang="en-US" sz="2800"/>
          </a:p>
          <a:p>
            <a:pPr marL="609600" indent="-609600" eaLnBrk="1" hangingPunct="1">
              <a:buFontTx/>
              <a:buNone/>
            </a:pPr>
            <a:endParaRPr lang="ko-KR" altLang="en-US" sz="2800"/>
          </a:p>
          <a:p>
            <a:pPr marL="609600" indent="-609600" eaLnBrk="1" hangingPunct="1">
              <a:buFontTx/>
              <a:buNone/>
            </a:pPr>
            <a:endParaRPr lang="ko-KR" altLang="en-US" sz="3600"/>
          </a:p>
          <a:p>
            <a:pPr marL="609600" indent="-609600" eaLnBrk="1" hangingPunct="1">
              <a:buFontTx/>
              <a:buNone/>
            </a:pPr>
            <a:endParaRPr lang="en-US" altLang="ko-KR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"/>
            <a:ext cx="70961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350250" cy="48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C4E4A6D-E653-48C1-9792-0BD51202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8000396" cy="36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9564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325</Words>
  <Application>Microsoft Office PowerPoint</Application>
  <PresentationFormat>화면 슬라이드 쇼(4:3)</PresentationFormat>
  <Paragraphs>58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굴림</vt:lpstr>
      <vt:lpstr>맑은 고딕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Touch Panel과 Bluetooth를 이용한  전광판 제어 시스템</vt:lpstr>
      <vt:lpstr>1. 과제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진행 상황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일정 계획 </vt:lpstr>
      <vt:lpstr>PowerPoint 프레젠테이션</vt:lpstr>
      <vt:lpstr>4. 예산안</vt:lpstr>
      <vt:lpstr>PowerPoint 프레젠테이션</vt:lpstr>
      <vt:lpstr>5. 참고문헌</vt:lpstr>
      <vt:lpstr>6. 실물 제시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DSSUNG</dc:creator>
  <cp:lastModifiedBy>DSSUNG</cp:lastModifiedBy>
  <cp:revision>60</cp:revision>
  <cp:lastPrinted>1601-01-01T00:00:00Z</cp:lastPrinted>
  <dcterms:created xsi:type="dcterms:W3CDTF">1601-01-01T00:00:00Z</dcterms:created>
  <dcterms:modified xsi:type="dcterms:W3CDTF">2021-04-16T05:56:49Z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